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60" r:id="rId6"/>
    <p:sldId id="259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58" autoAdjust="0"/>
    <p:restoredTop sz="94660"/>
  </p:normalViewPr>
  <p:slideViewPr>
    <p:cSldViewPr snapToGrid="0">
      <p:cViewPr varScale="1">
        <p:scale>
          <a:sx n="77" d="100"/>
          <a:sy n="77" d="100"/>
        </p:scale>
        <p:origin x="120" y="9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212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397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917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405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607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078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590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232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634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958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4016" y="6047232"/>
            <a:ext cx="2036065" cy="17888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76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573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057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Budget Tools 2</a:t>
            </a:r>
            <a:r>
              <a:rPr lang="en-US" baseline="30000" dirty="0" smtClean="0"/>
              <a:t>nd</a:t>
            </a:r>
            <a:r>
              <a:rPr lang="en-US" dirty="0" smtClean="0"/>
              <a:t> Ed.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Module </a:t>
            </a:r>
            <a:r>
              <a:rPr lang="en-US" dirty="0" smtClean="0"/>
              <a:t>14</a:t>
            </a:r>
          </a:p>
          <a:p>
            <a:r>
              <a:rPr lang="en-US" b="1" cap="small"/>
              <a:t>Decision Packages—Budget Justifications</a:t>
            </a:r>
          </a:p>
          <a:p>
            <a:r>
              <a:rPr lang="en-US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98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Learning Objectives: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Understand </a:t>
            </a:r>
            <a:r>
              <a:rPr lang="en-US" dirty="0"/>
              <a:t>the use of budget justifications</a:t>
            </a:r>
          </a:p>
          <a:p>
            <a:pPr lvl="0"/>
            <a:r>
              <a:rPr lang="en-US" dirty="0"/>
              <a:t>Link budget justifications to cost estimates</a:t>
            </a:r>
          </a:p>
          <a:p>
            <a:pPr lvl="0"/>
            <a:r>
              <a:rPr lang="en-US" dirty="0"/>
              <a:t>Write a budget justification</a:t>
            </a:r>
          </a:p>
        </p:txBody>
      </p:sp>
    </p:spTree>
    <p:extLst>
      <p:ext uri="{BB962C8B-B14F-4D97-AF65-F5344CB8AC3E}">
        <p14:creationId xmlns:p14="http://schemas.microsoft.com/office/powerpoint/2010/main" val="2151693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cap="small" dirty="0"/>
              <a:t>Costs</a:t>
            </a:r>
            <a:r>
              <a:rPr lang="en-US" cap="small" dirty="0"/>
              <a:t>:</a:t>
            </a:r>
            <a:r>
              <a:rPr lang="en-US" dirty="0"/>
              <a:t> </a:t>
            </a:r>
            <a:r>
              <a:rPr lang="en-US" dirty="0" smtClean="0"/>
              <a:t> (Table)</a:t>
            </a:r>
            <a:endParaRPr lang="en-US" b="1" cap="small" dirty="0" smtClean="0"/>
          </a:p>
          <a:p>
            <a:r>
              <a:rPr lang="en-US" b="1" cap="small" dirty="0" smtClean="0"/>
              <a:t>Statement </a:t>
            </a:r>
            <a:r>
              <a:rPr lang="en-US" b="1" cap="small" dirty="0"/>
              <a:t>of need</a:t>
            </a:r>
            <a:r>
              <a:rPr lang="en-US" cap="small" dirty="0" smtClean="0"/>
              <a:t>:</a:t>
            </a:r>
            <a:endParaRPr lang="en-US" dirty="0"/>
          </a:p>
          <a:p>
            <a:r>
              <a:rPr lang="en-US" b="1" cap="small" dirty="0"/>
              <a:t>Program description</a:t>
            </a:r>
            <a:r>
              <a:rPr lang="en-US" cap="small" dirty="0" smtClean="0"/>
              <a:t>:</a:t>
            </a:r>
            <a:r>
              <a:rPr lang="en-US" dirty="0"/>
              <a:t> </a:t>
            </a:r>
          </a:p>
          <a:p>
            <a:r>
              <a:rPr lang="en-US" b="1" cap="small" dirty="0"/>
              <a:t>Benefits</a:t>
            </a:r>
            <a:r>
              <a:rPr lang="en-US" b="1" cap="small" dirty="0" smtClean="0"/>
              <a:t>:</a:t>
            </a:r>
            <a:endParaRPr lang="en-US" dirty="0"/>
          </a:p>
          <a:p>
            <a:r>
              <a:rPr lang="en-US" b="1" cap="small" dirty="0"/>
              <a:t>Performance Measurement</a:t>
            </a:r>
            <a:r>
              <a:rPr lang="en-US" b="1" cap="small" dirty="0" smtClean="0"/>
              <a:t>:</a:t>
            </a:r>
          </a:p>
          <a:p>
            <a:r>
              <a:rPr lang="en-US" b="1" cap="small" dirty="0"/>
              <a:t>Costs</a:t>
            </a:r>
            <a:r>
              <a:rPr lang="en-US" cap="small" dirty="0" smtClean="0"/>
              <a:t>:</a:t>
            </a:r>
            <a:endParaRPr lang="en-US" dirty="0"/>
          </a:p>
          <a:p>
            <a:r>
              <a:rPr lang="en-US" b="1" cap="small" dirty="0"/>
              <a:t>Staffing Impact</a:t>
            </a:r>
            <a:r>
              <a:rPr lang="en-US" b="1" cap="small" dirty="0" smtClean="0"/>
              <a:t>:</a:t>
            </a:r>
            <a:endParaRPr lang="en-US" dirty="0"/>
          </a:p>
          <a:p>
            <a:r>
              <a:rPr lang="en-US" b="1" cap="small" dirty="0"/>
              <a:t>Options</a:t>
            </a:r>
            <a:r>
              <a:rPr lang="en-US" cap="small" dirty="0" smtClean="0"/>
              <a:t>:</a:t>
            </a:r>
          </a:p>
          <a:p>
            <a:r>
              <a:rPr lang="en-US" cap="small" dirty="0" smtClean="0"/>
              <a:t>(Table)</a:t>
            </a:r>
            <a:endParaRPr lang="en-US" dirty="0"/>
          </a:p>
          <a:p>
            <a:r>
              <a:rPr lang="en-US" b="1" cap="small" dirty="0"/>
              <a:t>Accompanying Legislation: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4859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small" dirty="0"/>
              <a:t>Costs</a:t>
            </a:r>
            <a:r>
              <a:rPr lang="en-US" cap="small" dirty="0"/>
              <a:t>:</a:t>
            </a:r>
            <a:r>
              <a:rPr lang="en-US" dirty="0"/>
              <a:t>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8704648"/>
              </p:ext>
            </p:extLst>
          </p:nvPr>
        </p:nvGraphicFramePr>
        <p:xfrm>
          <a:off x="1202499" y="3475514"/>
          <a:ext cx="9682619" cy="19966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17216"/>
                <a:gridCol w="1344808"/>
                <a:gridCol w="1572391"/>
                <a:gridCol w="1634460"/>
                <a:gridCol w="1551702"/>
                <a:gridCol w="1862042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Year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Total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General fund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Federal funds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State funds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Other funds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Budget year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$­­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 ­­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$­­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$­­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$­­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Year 2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$ 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$ ­­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$­­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$­­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Year 3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 ­­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$ ­­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$­­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$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$­­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74725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small" dirty="0"/>
              <a:t>Performance Measurement</a:t>
            </a:r>
            <a:r>
              <a:rPr lang="en-US" b="1" cap="small" dirty="0" smtClean="0"/>
              <a:t>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0070061"/>
              </p:ext>
            </p:extLst>
          </p:nvPr>
        </p:nvGraphicFramePr>
        <p:xfrm>
          <a:off x="644048" y="1690688"/>
          <a:ext cx="10597018" cy="475482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73882"/>
                <a:gridCol w="1935993"/>
                <a:gridCol w="1562381"/>
                <a:gridCol w="1562381"/>
                <a:gridCol w="1562381"/>
              </a:tblGrid>
              <a:tr h="176530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Measurements</a:t>
                      </a:r>
                      <a:r>
                        <a:rPr lang="en-US" sz="2400" cap="small">
                          <a:effectLst/>
                        </a:rPr>
                        <a:t>: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Measure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Target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589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B. Year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Year 2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Year 3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Input: (beneficiaries not $)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(Update labels)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Output: (completing)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Outcome: (achieving goal)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Cost efficiency: ($/output)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Efficiency: (complete/input)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Cost-effectiveness: ($/outcome)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Effectiveness: (achieve/input)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Quality of process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Equity: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Don’t put anything here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0698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5674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Summary Chart of Accounts (use your own)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584360"/>
              </p:ext>
            </p:extLst>
          </p:nvPr>
        </p:nvGraphicFramePr>
        <p:xfrm>
          <a:off x="1004170" y="1026808"/>
          <a:ext cx="9582409" cy="58887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42030"/>
                <a:gridCol w="1257691"/>
                <a:gridCol w="1617031"/>
                <a:gridCol w="1257691"/>
                <a:gridCol w="1107966"/>
              </a:tblGrid>
              <a:tr h="41441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cap="small" dirty="0">
                          <a:effectLst/>
                        </a:rPr>
                        <a:t>Budget allocation: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(Replace with your own table if needed)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cap="small" dirty="0">
                          <a:effectLst/>
                        </a:rPr>
                        <a:t>Object codes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cap="small" dirty="0">
                          <a:effectLst/>
                        </a:rPr>
                        <a:t>Budget year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(Update labels)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cap="small" dirty="0">
                          <a:effectLst/>
                        </a:rPr>
                        <a:t>Year 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cap="small" dirty="0">
                          <a:effectLst/>
                        </a:rPr>
                        <a:t>Year 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0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Personnel services (PS), Total: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0720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Full-time personnel services costs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0720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Other personnel costs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0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Nonpersonnel services (OTPS), Total: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0720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Supplies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100–199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0720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Equipment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300–399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0720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Contracts, services, travel benefits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400–499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0720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Social services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500–599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0720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Contractual services objects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600–699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0720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Charges, awards, grants, and subsidies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700–801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0720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Bonds and other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810–870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0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Fund, Total: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0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General funds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0720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Federal funds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0720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State funds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0720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Other funds: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0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Employees (not dollars):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0720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Full-time, permanent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0720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Part-time, temporary, contract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769" marR="18769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24516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Costs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7507634"/>
              </p:ext>
            </p:extLst>
          </p:nvPr>
        </p:nvGraphicFramePr>
        <p:xfrm>
          <a:off x="1102291" y="2262911"/>
          <a:ext cx="9344416" cy="13131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57237"/>
                <a:gridCol w="1297835"/>
                <a:gridCol w="1517469"/>
                <a:gridCol w="1577370"/>
                <a:gridCol w="1497502"/>
                <a:gridCol w="1797003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Year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Total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General fund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Federal funds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State funds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User fees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FY 2014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$­­ 856,000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$ ­­766,000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$­­ 0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$­­­­ 0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$­­ 90,000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FY 2015 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$ 885,000 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$ 795,000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$­­ 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$­­­­ 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$­­­­ 90,000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FY 2016 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$ </a:t>
                      </a:r>
                      <a:r>
                        <a:rPr lang="en-US" sz="2000" dirty="0" smtClean="0">
                          <a:effectLst/>
                        </a:rPr>
                        <a:t>894,000­­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$ ­­804,000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$­­­­ 0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$­­ 0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$­­­­ 90,000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57519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Performance Measurement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5159375"/>
              </p:ext>
            </p:extLst>
          </p:nvPr>
        </p:nvGraphicFramePr>
        <p:xfrm>
          <a:off x="638830" y="2289618"/>
          <a:ext cx="10296393" cy="36112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50483"/>
                <a:gridCol w="2644945"/>
                <a:gridCol w="1448423"/>
                <a:gridCol w="1826271"/>
                <a:gridCol w="1826271"/>
              </a:tblGrid>
              <a:tr h="176530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Measurements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Measures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Target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589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FY 2015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FY 2016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FY 2017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Input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Children beginning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80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85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90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Output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Children completing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64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72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81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Outcome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Children succeeding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48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60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72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Cost Efficiency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Cost/Completing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 $ 13,375 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 $ 12,292 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 $ 11,037 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Efficiency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Completing/Beginning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80.0%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84.7%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90.0%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Cost-Effectiveness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Cost/Succeeding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 $ 17,833 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 $ 14,750 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 $ 12,417 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Effectiveness 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Succeeding/Beginning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60.0%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70.6%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80.0%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Quality of Process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Observation Score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90%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91%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92%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</a:rPr>
                        <a:t>Equity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Ethnicity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r>
                        <a:rPr lang="en-US" sz="2000" dirty="0" smtClean="0">
                          <a:effectLst/>
                        </a:rPr>
                        <a:t>----------------------------------------------------------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28935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726" y="1"/>
            <a:ext cx="10515600" cy="939452"/>
          </a:xfrm>
        </p:spPr>
        <p:txBody>
          <a:bodyPr/>
          <a:lstStyle/>
          <a:p>
            <a:r>
              <a:rPr lang="en-US" dirty="0" smtClean="0"/>
              <a:t>Example: Budget Allocation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1235464"/>
              </p:ext>
            </p:extLst>
          </p:nvPr>
        </p:nvGraphicFramePr>
        <p:xfrm>
          <a:off x="1013565" y="939453"/>
          <a:ext cx="8731685" cy="57231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33384"/>
                <a:gridCol w="1377862"/>
                <a:gridCol w="1189973"/>
                <a:gridCol w="1252602"/>
                <a:gridCol w="1377864"/>
              </a:tblGrid>
              <a:tr h="601248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Budget allocation: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Object codes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Budget year</a:t>
                      </a:r>
                    </a:p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FY 2015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Year 2</a:t>
                      </a:r>
                    </a:p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FY 2016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Year 3</a:t>
                      </a:r>
                    </a:p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FY 2017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Personnel services (PS), Total: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Full-time personnel services costs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$466,000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$516,000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$526,000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Other personnel costs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$118,000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$131,000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$131,000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Nonpersonnel services (OTPS), Total: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Total contracts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7000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$157,000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$156,000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$155,000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Total miscellaneous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8100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$10,000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$7,000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$7,000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Total facility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8200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$94,000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$69,000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$69,000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Total other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8500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$12,000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$5,000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$5,000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Fund, Total: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$856,000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$885,000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$894,000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General funds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$766,000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$795,000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$804,000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Federal funds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State funds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User Fee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 $90,000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 $90,000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$90,000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Employees (not dollars):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Full-time, permanent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12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Part-time, temporary, contract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5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91433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528</Words>
  <Application>Microsoft Office PowerPoint</Application>
  <PresentationFormat>Widescreen</PresentationFormat>
  <Paragraphs>361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Budget Tools 2nd Ed.</vt:lpstr>
      <vt:lpstr>Learning Objectives: </vt:lpstr>
      <vt:lpstr>Outline</vt:lpstr>
      <vt:lpstr>Costs: </vt:lpstr>
      <vt:lpstr>Performance Measurement:</vt:lpstr>
      <vt:lpstr>Summary Chart of Accounts (use your own)</vt:lpstr>
      <vt:lpstr>Example: Costs</vt:lpstr>
      <vt:lpstr>Example: Performance Measurement</vt:lpstr>
      <vt:lpstr>Example: Budget Allocation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Budget Tools 2nd Ed.</dc:title>
  <dc:creator>Dan Williams</dc:creator>
  <cp:lastModifiedBy>Dan Williams</cp:lastModifiedBy>
  <cp:revision>15</cp:revision>
  <dcterms:created xsi:type="dcterms:W3CDTF">2014-08-08T22:51:06Z</dcterms:created>
  <dcterms:modified xsi:type="dcterms:W3CDTF">2014-08-09T19:51:58Z</dcterms:modified>
</cp:coreProperties>
</file>